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44" r:id="rId5"/>
    <p:sldId id="345" r:id="rId6"/>
    <p:sldId id="357" r:id="rId7"/>
    <p:sldId id="347" r:id="rId8"/>
    <p:sldId id="348" r:id="rId9"/>
    <p:sldId id="349" r:id="rId10"/>
    <p:sldId id="351" r:id="rId11"/>
    <p:sldId id="358" r:id="rId12"/>
    <p:sldId id="359" r:id="rId13"/>
    <p:sldId id="352" r:id="rId14"/>
    <p:sldId id="354" r:id="rId15"/>
    <p:sldId id="3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50997-279D-4ED1-9F61-B708ACA87A53}" v="5" dt="2025-10-25T06:41:46.802"/>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928" autoAdjust="0"/>
  </p:normalViewPr>
  <p:slideViewPr>
    <p:cSldViewPr snapToGrid="0">
      <p:cViewPr varScale="1">
        <p:scale>
          <a:sx n="77" d="100"/>
          <a:sy n="77" d="100"/>
        </p:scale>
        <p:origin x="62" y="18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Agbonifo" userId="f24f0acc608d307e" providerId="LiveId" clId="{EE2A9962-0643-4317-85B2-5D416E36F969}"/>
    <pc:docChg chg="undo custSel addSld modSld">
      <pc:chgData name="Anthony Agbonifo" userId="f24f0acc608d307e" providerId="LiveId" clId="{EE2A9962-0643-4317-85B2-5D416E36F969}" dt="2025-10-25T06:50:32.292" v="2200" actId="313"/>
      <pc:docMkLst>
        <pc:docMk/>
      </pc:docMkLst>
      <pc:sldChg chg="modSp mod">
        <pc:chgData name="Anthony Agbonifo" userId="f24f0acc608d307e" providerId="LiveId" clId="{EE2A9962-0643-4317-85B2-5D416E36F969}" dt="2025-10-25T06:50:10.991" v="2199" actId="33524"/>
        <pc:sldMkLst>
          <pc:docMk/>
          <pc:sldMk cId="762554544" sldId="348"/>
        </pc:sldMkLst>
        <pc:spChg chg="mod">
          <ac:chgData name="Anthony Agbonifo" userId="f24f0acc608d307e" providerId="LiveId" clId="{EE2A9962-0643-4317-85B2-5D416E36F969}" dt="2025-10-25T06:50:10.991" v="2199" actId="33524"/>
          <ac:spMkLst>
            <pc:docMk/>
            <pc:sldMk cId="762554544" sldId="348"/>
            <ac:spMk id="7" creationId="{FC5F8EB2-8936-F0AC-DA2A-4A5609BEA7E8}"/>
          </ac:spMkLst>
        </pc:spChg>
      </pc:sldChg>
      <pc:sldChg chg="modSp mod">
        <pc:chgData name="Anthony Agbonifo" userId="f24f0acc608d307e" providerId="LiveId" clId="{EE2A9962-0643-4317-85B2-5D416E36F969}" dt="2025-10-25T05:58:12.960" v="244" actId="313"/>
        <pc:sldMkLst>
          <pc:docMk/>
          <pc:sldMk cId="3303844537" sldId="356"/>
        </pc:sldMkLst>
        <pc:spChg chg="mod">
          <ac:chgData name="Anthony Agbonifo" userId="f24f0acc608d307e" providerId="LiveId" clId="{EE2A9962-0643-4317-85B2-5D416E36F969}" dt="2025-10-25T05:58:12.960" v="244" actId="313"/>
          <ac:spMkLst>
            <pc:docMk/>
            <pc:sldMk cId="3303844537" sldId="356"/>
            <ac:spMk id="5" creationId="{CFD569DC-1A68-51FF-4CCE-F334F8B3D5A3}"/>
          </ac:spMkLst>
        </pc:spChg>
      </pc:sldChg>
      <pc:sldChg chg="addSp delSp modSp new mod">
        <pc:chgData name="Anthony Agbonifo" userId="f24f0acc608d307e" providerId="LiveId" clId="{EE2A9962-0643-4317-85B2-5D416E36F969}" dt="2025-10-25T06:50:32.292" v="2200" actId="313"/>
        <pc:sldMkLst>
          <pc:docMk/>
          <pc:sldMk cId="2281556559" sldId="358"/>
        </pc:sldMkLst>
        <pc:spChg chg="mod">
          <ac:chgData name="Anthony Agbonifo" userId="f24f0acc608d307e" providerId="LiveId" clId="{EE2A9962-0643-4317-85B2-5D416E36F969}" dt="2025-10-25T06:02:03.238" v="423" actId="20577"/>
          <ac:spMkLst>
            <pc:docMk/>
            <pc:sldMk cId="2281556559" sldId="358"/>
            <ac:spMk id="2" creationId="{4F241414-0B78-C12A-7391-EB08258074C2}"/>
          </ac:spMkLst>
        </pc:spChg>
        <pc:spChg chg="del">
          <ac:chgData name="Anthony Agbonifo" userId="f24f0acc608d307e" providerId="LiveId" clId="{EE2A9962-0643-4317-85B2-5D416E36F969}" dt="2025-10-25T06:01:13.065" v="330"/>
          <ac:spMkLst>
            <pc:docMk/>
            <pc:sldMk cId="2281556559" sldId="358"/>
            <ac:spMk id="3" creationId="{4346A4CC-1D06-DD57-3735-332A704F6B8B}"/>
          </ac:spMkLst>
        </pc:spChg>
        <pc:spChg chg="mod">
          <ac:chgData name="Anthony Agbonifo" userId="f24f0acc608d307e" providerId="LiveId" clId="{EE2A9962-0643-4317-85B2-5D416E36F969}" dt="2025-10-25T06:50:32.292" v="2200" actId="313"/>
          <ac:spMkLst>
            <pc:docMk/>
            <pc:sldMk cId="2281556559" sldId="358"/>
            <ac:spMk id="4" creationId="{EACA303A-F84D-D936-4B94-5E9FC7586A81}"/>
          </ac:spMkLst>
        </pc:spChg>
        <pc:picChg chg="add mod">
          <ac:chgData name="Anthony Agbonifo" userId="f24f0acc608d307e" providerId="LiveId" clId="{EE2A9962-0643-4317-85B2-5D416E36F969}" dt="2025-10-25T06:01:13.065" v="330"/>
          <ac:picMkLst>
            <pc:docMk/>
            <pc:sldMk cId="2281556559" sldId="358"/>
            <ac:picMk id="1026" creationId="{C3344ACB-316E-0356-7312-C9C2386B166B}"/>
          </ac:picMkLst>
        </pc:picChg>
      </pc:sldChg>
      <pc:sldChg chg="addSp delSp modSp new mod modClrScheme chgLayout">
        <pc:chgData name="Anthony Agbonifo" userId="f24f0acc608d307e" providerId="LiveId" clId="{EE2A9962-0643-4317-85B2-5D416E36F969}" dt="2025-10-25T06:50:04.342" v="2198" actId="33524"/>
        <pc:sldMkLst>
          <pc:docMk/>
          <pc:sldMk cId="1502804667" sldId="359"/>
        </pc:sldMkLst>
        <pc:spChg chg="del mod ord">
          <ac:chgData name="Anthony Agbonifo" userId="f24f0acc608d307e" providerId="LiveId" clId="{EE2A9962-0643-4317-85B2-5D416E36F969}" dt="2025-10-25T06:11:28.192" v="1296" actId="700"/>
          <ac:spMkLst>
            <pc:docMk/>
            <pc:sldMk cId="1502804667" sldId="359"/>
            <ac:spMk id="2" creationId="{295CCEFD-1949-F090-D8EE-94F3FB6517CB}"/>
          </ac:spMkLst>
        </pc:spChg>
        <pc:spChg chg="del mod ord">
          <ac:chgData name="Anthony Agbonifo" userId="f24f0acc608d307e" providerId="LiveId" clId="{EE2A9962-0643-4317-85B2-5D416E36F969}" dt="2025-10-25T06:11:28.192" v="1296" actId="700"/>
          <ac:spMkLst>
            <pc:docMk/>
            <pc:sldMk cId="1502804667" sldId="359"/>
            <ac:spMk id="3" creationId="{73A7868E-5BE0-84C6-E947-9FF56E30DD29}"/>
          </ac:spMkLst>
        </pc:spChg>
        <pc:spChg chg="del mod ord">
          <ac:chgData name="Anthony Agbonifo" userId="f24f0acc608d307e" providerId="LiveId" clId="{EE2A9962-0643-4317-85B2-5D416E36F969}" dt="2025-10-25T06:11:28.192" v="1296" actId="700"/>
          <ac:spMkLst>
            <pc:docMk/>
            <pc:sldMk cId="1502804667" sldId="359"/>
            <ac:spMk id="4" creationId="{DAD4AA03-3725-284A-3040-77C505D71E12}"/>
          </ac:spMkLst>
        </pc:spChg>
        <pc:spChg chg="mod ord">
          <ac:chgData name="Anthony Agbonifo" userId="f24f0acc608d307e" providerId="LiveId" clId="{EE2A9962-0643-4317-85B2-5D416E36F969}" dt="2025-10-25T06:14:25.893" v="1419" actId="26606"/>
          <ac:spMkLst>
            <pc:docMk/>
            <pc:sldMk cId="1502804667" sldId="359"/>
            <ac:spMk id="5" creationId="{7941C3F9-6F3B-8B67-AA1D-1B9C430D2C67}"/>
          </ac:spMkLst>
        </pc:spChg>
        <pc:spChg chg="add mod ord">
          <ac:chgData name="Anthony Agbonifo" userId="f24f0acc608d307e" providerId="LiveId" clId="{EE2A9962-0643-4317-85B2-5D416E36F969}" dt="2025-10-25T06:42:10.829" v="1918" actId="14100"/>
          <ac:spMkLst>
            <pc:docMk/>
            <pc:sldMk cId="1502804667" sldId="359"/>
            <ac:spMk id="6" creationId="{95C395C1-FC34-FD07-327E-7F55437AA28E}"/>
          </ac:spMkLst>
        </pc:spChg>
        <pc:spChg chg="add del mod ord">
          <ac:chgData name="Anthony Agbonifo" userId="f24f0acc608d307e" providerId="LiveId" clId="{EE2A9962-0643-4317-85B2-5D416E36F969}" dt="2025-10-25T06:14:25.893" v="1419" actId="26606"/>
          <ac:spMkLst>
            <pc:docMk/>
            <pc:sldMk cId="1502804667" sldId="359"/>
            <ac:spMk id="7" creationId="{D5B7D09E-A587-7B46-0A69-5A4EEB8D004D}"/>
          </ac:spMkLst>
        </pc:spChg>
        <pc:spChg chg="add mod ord">
          <ac:chgData name="Anthony Agbonifo" userId="f24f0acc608d307e" providerId="LiveId" clId="{EE2A9962-0643-4317-85B2-5D416E36F969}" dt="2025-10-25T06:50:04.342" v="2198" actId="33524"/>
          <ac:spMkLst>
            <pc:docMk/>
            <pc:sldMk cId="1502804667" sldId="359"/>
            <ac:spMk id="8" creationId="{EB08D541-48A2-D956-2109-8E2036A150D4}"/>
          </ac:spMkLst>
        </pc:spChg>
        <pc:spChg chg="add del mod">
          <ac:chgData name="Anthony Agbonifo" userId="f24f0acc608d307e" providerId="LiveId" clId="{EE2A9962-0643-4317-85B2-5D416E36F969}" dt="2025-10-25T06:22:36.134" v="1891"/>
          <ac:spMkLst>
            <pc:docMk/>
            <pc:sldMk cId="1502804667" sldId="359"/>
            <ac:spMk id="13" creationId="{C6055E08-B7DF-0DDA-C4F7-D5123AA4B106}"/>
          </ac:spMkLst>
        </pc:spChg>
        <pc:picChg chg="add mod">
          <ac:chgData name="Anthony Agbonifo" userId="f24f0acc608d307e" providerId="LiveId" clId="{EE2A9962-0643-4317-85B2-5D416E36F969}" dt="2025-10-25T06:22:51.430" v="1906" actId="1076"/>
          <ac:picMkLst>
            <pc:docMk/>
            <pc:sldMk cId="1502804667" sldId="359"/>
            <ac:picMk id="10" creationId="{A7219DD6-F2A5-355B-3D2D-E75E8B09525D}"/>
          </ac:picMkLst>
        </pc:picChg>
        <pc:picChg chg="add mod">
          <ac:chgData name="Anthony Agbonifo" userId="f24f0acc608d307e" providerId="LiveId" clId="{EE2A9962-0643-4317-85B2-5D416E36F969}" dt="2025-10-25T06:45:10.403" v="2093" actId="14100"/>
          <ac:picMkLst>
            <pc:docMk/>
            <pc:sldMk cId="1502804667" sldId="359"/>
            <ac:picMk id="12" creationId="{E3A929A1-B5DD-7B03-9740-25B3ED6546C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10/25/2025</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128416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207424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366947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7638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dirty="0"/>
              <a:t>Click icon to add table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dirty="0"/>
              <a:t>Click icon to add picture</a:t>
            </a:r>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mailto:eworitsewilliams883@gmail.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mailto:anthony.agbonifo@pau.edu.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otted plants">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a:off x="458788" y="457200"/>
            <a:ext cx="11274425" cy="5943600"/>
          </a:xfr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6581955" y="612475"/>
            <a:ext cx="4701904" cy="3079029"/>
          </a:xfrm>
        </p:spPr>
        <p:txBody>
          <a:bodyPr/>
          <a:lstStyle/>
          <a:p>
            <a:r>
              <a:rPr lang="en-US" dirty="0">
                <a:solidFill>
                  <a:schemeClr val="tx1"/>
                </a:solidFill>
              </a:rPr>
              <a:t>Pitch deck</a:t>
            </a: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916169" y="614812"/>
            <a:ext cx="10359659" cy="1325563"/>
          </a:xfrm>
        </p:spPr>
        <p:txBody>
          <a:bodyPr/>
          <a:lstStyle/>
          <a:p>
            <a:r>
              <a:rPr lang="en-US" dirty="0"/>
              <a:t>Growth strategy</a:t>
            </a:r>
          </a:p>
        </p:txBody>
      </p:sp>
      <p:pic>
        <p:nvPicPr>
          <p:cNvPr id="22" name="Picture Placeholder 21" descr="A person holding a sign in front of a window">
            <a:extLst>
              <a:ext uri="{FF2B5EF4-FFF2-40B4-BE49-F238E27FC236}">
                <a16:creationId xmlns:a16="http://schemas.microsoft.com/office/drawing/2014/main" id="{0333AC2F-0501-ECB9-F8A0-289B12ADFB52}"/>
              </a:ext>
            </a:extLst>
          </p:cNvPr>
          <p:cNvPicPr>
            <a:picLocks noGrp="1" noChangeAspect="1"/>
          </p:cNvPicPr>
          <p:nvPr>
            <p:ph type="pic" sz="quarter" idx="11"/>
          </p:nvPr>
        </p:nvPicPr>
        <p:blipFill>
          <a:blip r:embed="rId3"/>
          <a:srcRect t="221" b="221"/>
          <a:stretch/>
        </p:blipFill>
        <p:spPr>
          <a:xfrm>
            <a:off x="0" y="2178050"/>
            <a:ext cx="5713413" cy="4668838"/>
          </a:xfrm>
        </p:spPr>
      </p:pic>
      <p:sp>
        <p:nvSpPr>
          <p:cNvPr id="10" name="Content Placeholder 9">
            <a:extLst>
              <a:ext uri="{FF2B5EF4-FFF2-40B4-BE49-F238E27FC236}">
                <a16:creationId xmlns:a16="http://schemas.microsoft.com/office/drawing/2014/main" id="{F3F9FB22-CA85-FC72-AA81-4708F62AB6C2}"/>
              </a:ext>
            </a:extLst>
          </p:cNvPr>
          <p:cNvSpPr>
            <a:spLocks noGrp="1"/>
          </p:cNvSpPr>
          <p:nvPr>
            <p:ph sz="quarter" idx="10"/>
          </p:nvPr>
        </p:nvSpPr>
        <p:spPr>
          <a:xfrm>
            <a:off x="6475413" y="2153285"/>
            <a:ext cx="4799012" cy="3790315"/>
          </a:xfrm>
        </p:spPr>
        <p:txBody>
          <a:bodyPr/>
          <a:lstStyle/>
          <a:p>
            <a:r>
              <a:rPr lang="en-US" dirty="0"/>
              <a:t>Rolling out the product for beta testing to test the reliability of the product.</a:t>
            </a:r>
          </a:p>
          <a:p>
            <a:r>
              <a:rPr lang="en-US" dirty="0"/>
              <a:t>Release the product to the public and monitor press release and social media accounts</a:t>
            </a:r>
          </a:p>
          <a:p>
            <a:r>
              <a:rPr lang="en-US" dirty="0"/>
              <a:t>Gather feedback and adjust product design as necessary</a:t>
            </a:r>
          </a:p>
        </p:txBody>
      </p:sp>
      <p:sp>
        <p:nvSpPr>
          <p:cNvPr id="4" name="Slide Number Placeholder 3">
            <a:extLst>
              <a:ext uri="{FF2B5EF4-FFF2-40B4-BE49-F238E27FC236}">
                <a16:creationId xmlns:a16="http://schemas.microsoft.com/office/drawing/2014/main" id="{93D8CC2E-BB8C-CF5A-C460-C662927C06B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90275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8F842-D95F-32E4-59B0-60283CC86021}"/>
              </a:ext>
            </a:extLst>
          </p:cNvPr>
          <p:cNvSpPr>
            <a:spLocks noGrp="1"/>
          </p:cNvSpPr>
          <p:nvPr>
            <p:ph type="title"/>
          </p:nvPr>
        </p:nvSpPr>
        <p:spPr>
          <a:xfrm>
            <a:off x="929640" y="485113"/>
            <a:ext cx="10515600" cy="1531525"/>
          </a:xfrm>
        </p:spPr>
        <p:txBody>
          <a:bodyPr/>
          <a:lstStyle/>
          <a:p>
            <a:r>
              <a:rPr lang="en-US" dirty="0"/>
              <a:t>Solution</a:t>
            </a:r>
          </a:p>
        </p:txBody>
      </p:sp>
      <p:sp>
        <p:nvSpPr>
          <p:cNvPr id="4" name="Content Placeholder 3">
            <a:extLst>
              <a:ext uri="{FF2B5EF4-FFF2-40B4-BE49-F238E27FC236}">
                <a16:creationId xmlns:a16="http://schemas.microsoft.com/office/drawing/2014/main" id="{96E6187B-AC94-F6E4-6B8F-FAB5DD4D46C2}"/>
              </a:ext>
            </a:extLst>
          </p:cNvPr>
          <p:cNvSpPr>
            <a:spLocks noGrp="1"/>
          </p:cNvSpPr>
          <p:nvPr>
            <p:ph sz="quarter" idx="10"/>
          </p:nvPr>
        </p:nvSpPr>
        <p:spPr>
          <a:xfrm>
            <a:off x="929642" y="2153285"/>
            <a:ext cx="6925660" cy="3500438"/>
          </a:xfrm>
        </p:spPr>
        <p:txBody>
          <a:bodyPr>
            <a:normAutofit/>
          </a:bodyPr>
          <a:lstStyle/>
          <a:p>
            <a:pPr marL="285750" indent="-285750">
              <a:buFont typeface="Arial" panose="020B0604020202020204" pitchFamily="34" charset="0"/>
              <a:buChar char="•"/>
            </a:pPr>
            <a:r>
              <a:rPr lang="en-US" dirty="0"/>
              <a:t>Our product performs its task to the benefit of consumers, </a:t>
            </a:r>
          </a:p>
          <a:p>
            <a:pPr marL="285750" indent="-285750">
              <a:buFont typeface="Arial" panose="020B0604020202020204" pitchFamily="34" charset="0"/>
              <a:buChar char="•"/>
            </a:pPr>
            <a:r>
              <a:rPr lang="en-US" dirty="0"/>
              <a:t>Participants in the media and tech industry</a:t>
            </a:r>
          </a:p>
          <a:p>
            <a:pPr lvl="1"/>
            <a:r>
              <a:rPr lang="en-US" dirty="0"/>
              <a:t>Reduce expenses for replacement products </a:t>
            </a:r>
          </a:p>
          <a:p>
            <a:pPr lvl="1"/>
            <a:r>
              <a:rPr lang="en-US" dirty="0"/>
              <a:t>Simple design that gives customers the targeted information they need</a:t>
            </a:r>
          </a:p>
          <a:p>
            <a:endParaRPr lang="en-US" dirty="0"/>
          </a:p>
          <a:p>
            <a:endParaRPr lang="en-US" dirty="0"/>
          </a:p>
        </p:txBody>
      </p:sp>
      <p:sp>
        <p:nvSpPr>
          <p:cNvPr id="5" name="Content Placeholder 4">
            <a:extLst>
              <a:ext uri="{FF2B5EF4-FFF2-40B4-BE49-F238E27FC236}">
                <a16:creationId xmlns:a16="http://schemas.microsoft.com/office/drawing/2014/main" id="{B0085EB0-3E37-ABCC-75DA-43416C56B4CC}"/>
              </a:ext>
            </a:extLst>
          </p:cNvPr>
          <p:cNvSpPr>
            <a:spLocks noGrp="1"/>
          </p:cNvSpPr>
          <p:nvPr>
            <p:ph sz="quarter" idx="11"/>
          </p:nvPr>
        </p:nvSpPr>
        <p:spPr>
          <a:xfrm>
            <a:off x="8215745" y="2153285"/>
            <a:ext cx="3229495" cy="3500438"/>
          </a:xfrm>
        </p:spPr>
        <p:txBody>
          <a:bodyPr/>
          <a:lstStyle/>
          <a:p>
            <a:r>
              <a:rPr lang="en-US" dirty="0"/>
              <a:t>Close the gap</a:t>
            </a:r>
          </a:p>
          <a:p>
            <a:r>
              <a:rPr lang="en-US" dirty="0"/>
              <a:t>Target audience </a:t>
            </a:r>
          </a:p>
          <a:p>
            <a:r>
              <a:rPr lang="en-US" dirty="0"/>
              <a:t>Cost savings</a:t>
            </a:r>
          </a:p>
          <a:p>
            <a:r>
              <a:rPr lang="en-US" dirty="0"/>
              <a:t>Easy to use</a:t>
            </a:r>
          </a:p>
        </p:txBody>
      </p:sp>
      <p:sp>
        <p:nvSpPr>
          <p:cNvPr id="2" name="Slide Number Placeholder 1">
            <a:extLst>
              <a:ext uri="{FF2B5EF4-FFF2-40B4-BE49-F238E27FC236}">
                <a16:creationId xmlns:a16="http://schemas.microsoft.com/office/drawing/2014/main" id="{21B27BAD-9602-6B60-C782-2749DB99012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38236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899160" y="655320"/>
            <a:ext cx="4572000" cy="5486400"/>
          </a:xfrm>
        </p:spPr>
        <p:txBody>
          <a:bodyPr/>
          <a:lstStyle/>
          <a:p>
            <a:r>
              <a:rPr lang="en-US" dirty="0"/>
              <a:t>Thank you</a:t>
            </a:r>
          </a:p>
        </p:txBody>
      </p:sp>
      <p:sp>
        <p:nvSpPr>
          <p:cNvPr id="5" name="Content Placeholder 4">
            <a:extLst>
              <a:ext uri="{FF2B5EF4-FFF2-40B4-BE49-F238E27FC236}">
                <a16:creationId xmlns:a16="http://schemas.microsoft.com/office/drawing/2014/main" id="{CFD569DC-1A68-51FF-4CCE-F334F8B3D5A3}"/>
              </a:ext>
            </a:extLst>
          </p:cNvPr>
          <p:cNvSpPr>
            <a:spLocks noGrp="1"/>
          </p:cNvSpPr>
          <p:nvPr>
            <p:ph sz="quarter" idx="10"/>
          </p:nvPr>
        </p:nvSpPr>
        <p:spPr>
          <a:xfrm>
            <a:off x="4587766" y="2144111"/>
            <a:ext cx="6558455" cy="4445876"/>
          </a:xfrm>
        </p:spPr>
        <p:txBody>
          <a:bodyPr>
            <a:normAutofit lnSpcReduction="10000"/>
          </a:bodyPr>
          <a:lstStyle/>
          <a:p>
            <a:r>
              <a:rPr lang="en-US" sz="2400" dirty="0"/>
              <a:t>Contact information:</a:t>
            </a:r>
          </a:p>
          <a:p>
            <a:r>
              <a:rPr lang="en-US" sz="2400" dirty="0"/>
              <a:t>Email:</a:t>
            </a:r>
          </a:p>
          <a:p>
            <a:r>
              <a:rPr lang="en-US" sz="2400" dirty="0">
                <a:hlinkClick r:id="rId3"/>
              </a:rPr>
              <a:t>eworitsewilliams883@gmail.com</a:t>
            </a:r>
            <a:endParaRPr lang="en-US" sz="2400" dirty="0"/>
          </a:p>
          <a:p>
            <a:r>
              <a:rPr lang="en-US" sz="2400" dirty="0">
                <a:hlinkClick r:id="rId4"/>
              </a:rPr>
              <a:t>anthony.agbonifo@pau.edu.ng</a:t>
            </a:r>
            <a:endParaRPr lang="en-US" sz="2400" dirty="0"/>
          </a:p>
          <a:p>
            <a:r>
              <a:rPr lang="en-US" sz="2400" dirty="0"/>
              <a:t>Phone number:</a:t>
            </a:r>
          </a:p>
          <a:p>
            <a:r>
              <a:rPr lang="en-US" sz="2400" dirty="0"/>
              <a:t>08080723545</a:t>
            </a:r>
          </a:p>
          <a:p>
            <a:r>
              <a:rPr lang="en-US" sz="2400" dirty="0"/>
              <a:t>09060546321</a:t>
            </a:r>
          </a:p>
          <a:p>
            <a:r>
              <a:rPr lang="en-US" sz="2400" dirty="0"/>
              <a:t>WhatsApp:</a:t>
            </a:r>
          </a:p>
          <a:p>
            <a:r>
              <a:rPr lang="en-US" sz="2400" dirty="0"/>
              <a:t>08097203368</a:t>
            </a:r>
          </a:p>
          <a:p>
            <a:r>
              <a:rPr lang="en-US" sz="2400" dirty="0"/>
              <a:t>09060546321</a:t>
            </a:r>
          </a:p>
          <a:p>
            <a:endParaRPr lang="en-US" dirty="0"/>
          </a:p>
          <a:p>
            <a:endParaRPr lang="en-US" dirty="0"/>
          </a:p>
        </p:txBody>
      </p:sp>
    </p:spTree>
    <p:extLst>
      <p:ext uri="{BB962C8B-B14F-4D97-AF65-F5344CB8AC3E}">
        <p14:creationId xmlns:p14="http://schemas.microsoft.com/office/powerpoint/2010/main" val="330384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914400" y="883920"/>
            <a:ext cx="4114800" cy="5059680"/>
          </a:xfrm>
        </p:spPr>
        <p:txBody>
          <a:bodyPr/>
          <a:lstStyle/>
          <a:p>
            <a:r>
              <a:rPr lang="en-US" dirty="0"/>
              <a:t>About us </a:t>
            </a: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475413" y="2438400"/>
            <a:ext cx="4799012" cy="3505200"/>
          </a:xfrm>
        </p:spPr>
        <p:txBody>
          <a:bodyPr/>
          <a:lstStyle/>
          <a:p>
            <a:r>
              <a:rPr lang="en-US" dirty="0"/>
              <a:t>ADE’s AI is a team of people who aim to provide quality upscaling services to the masses through the use of modern AI technology which enhances the quality and overall reliability of upscaling technology.</a:t>
            </a:r>
          </a:p>
        </p:txBody>
      </p:sp>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C831-F43D-3714-E9A1-9B21E1A90CE4}"/>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644E40D-88E4-5E1E-FE74-7590E0A45382}"/>
              </a:ext>
            </a:extLst>
          </p:cNvPr>
          <p:cNvSpPr>
            <a:spLocks noGrp="1"/>
          </p:cNvSpPr>
          <p:nvPr>
            <p:ph sz="quarter" idx="10"/>
          </p:nvPr>
        </p:nvSpPr>
        <p:spPr/>
        <p:txBody>
          <a:bodyPr>
            <a:normAutofit/>
          </a:bodyPr>
          <a:lstStyle/>
          <a:p>
            <a:r>
              <a:rPr lang="en-US" sz="2400" b="1" dirty="0"/>
              <a:t>The need for a tool that reduces the risk of quality reduction after upscaling an image.</a:t>
            </a:r>
          </a:p>
        </p:txBody>
      </p:sp>
      <p:sp>
        <p:nvSpPr>
          <p:cNvPr id="4" name="Slide Number Placeholder 3">
            <a:extLst>
              <a:ext uri="{FF2B5EF4-FFF2-40B4-BE49-F238E27FC236}">
                <a16:creationId xmlns:a16="http://schemas.microsoft.com/office/drawing/2014/main" id="{FB47E869-5DD4-3CE2-F6E5-9FF89BC58D90}"/>
              </a:ext>
            </a:extLst>
          </p:cNvPr>
          <p:cNvSpPr>
            <a:spLocks noGrp="1"/>
          </p:cNvSpPr>
          <p:nvPr>
            <p:ph type="sldNum" sz="quarter" idx="4"/>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35767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853439"/>
            <a:ext cx="4802373" cy="2833689"/>
          </a:xfrm>
        </p:spPr>
        <p:txBody>
          <a:bodyPr/>
          <a:lstStyle/>
          <a:p>
            <a:r>
              <a:rPr lang="en-US" dirty="0"/>
              <a:t>Product overview</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914400" y="3931919"/>
            <a:ext cx="4802735" cy="2072641"/>
          </a:xfrm>
        </p:spPr>
        <p:txBody>
          <a:bodyPr/>
          <a:lstStyle/>
          <a:p>
            <a:r>
              <a:rPr lang="en-US" dirty="0"/>
              <a:t>A product designed for ease of use and practicability</a:t>
            </a:r>
          </a:p>
        </p:txBody>
      </p:sp>
      <p:pic>
        <p:nvPicPr>
          <p:cNvPr id="20" name="Picture Placeholder 19" descr="A group of people looking at a computer">
            <a:extLst>
              <a:ext uri="{FF2B5EF4-FFF2-40B4-BE49-F238E27FC236}">
                <a16:creationId xmlns:a16="http://schemas.microsoft.com/office/drawing/2014/main" id="{3F8EC18D-03A7-9C7B-E8C4-34A8973C74DA}"/>
              </a:ext>
            </a:extLst>
          </p:cNvPr>
          <p:cNvPicPr>
            <a:picLocks noGrp="1" noChangeAspect="1"/>
          </p:cNvPicPr>
          <p:nvPr>
            <p:ph type="pic" sz="quarter" idx="10"/>
          </p:nvPr>
        </p:nvPicPr>
        <p:blipFill>
          <a:blip r:embed="rId3"/>
          <a:srcRect l="16" r="16"/>
          <a:stretch/>
        </p:blipFill>
        <p:spPr>
          <a:xfrm>
            <a:off x="6478588" y="920750"/>
            <a:ext cx="5713412" cy="5029200"/>
          </a:xfrm>
        </p:spPr>
      </p:pic>
    </p:spTree>
    <p:extLst>
      <p:ext uri="{BB962C8B-B14F-4D97-AF65-F5344CB8AC3E}">
        <p14:creationId xmlns:p14="http://schemas.microsoft.com/office/powerpoint/2010/main" val="14271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914400" y="1020445"/>
            <a:ext cx="4114800" cy="5029200"/>
          </a:xfrm>
        </p:spPr>
        <p:txBody>
          <a:bodyPr/>
          <a:lstStyle/>
          <a:p>
            <a:r>
              <a:rPr lang="en-US" dirty="0"/>
              <a:t>Problem solving</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475227" y="1020445"/>
            <a:ext cx="4802735" cy="5029200"/>
          </a:xfrm>
        </p:spPr>
        <p:txBody>
          <a:bodyPr>
            <a:normAutofit fontScale="92500" lnSpcReduction="20000"/>
          </a:bodyPr>
          <a:lstStyle/>
          <a:p>
            <a:r>
              <a:rPr lang="en-US" b="1" dirty="0"/>
              <a:t>Market gap: </a:t>
            </a:r>
            <a:r>
              <a:rPr lang="en-US" dirty="0"/>
              <a:t>There might be ways of solving our problem, but most come with a compromise we can solve. </a:t>
            </a:r>
          </a:p>
          <a:p>
            <a:r>
              <a:rPr lang="en-US" b="1" dirty="0"/>
              <a:t>Customers: </a:t>
            </a:r>
            <a:r>
              <a:rPr lang="en-US" dirty="0"/>
              <a:t>Media and tech enthusiasts whose careers are specialized in the use of images as well as the casual participants in the field of media and communication can make use of our product.</a:t>
            </a:r>
          </a:p>
          <a:p>
            <a:r>
              <a:rPr lang="en-US" b="1" dirty="0"/>
              <a:t>Financials: </a:t>
            </a:r>
            <a:r>
              <a:rPr lang="en-US" dirty="0"/>
              <a:t>our target Market size was valued at USD 0.95 Billion in 2022 and is projected to reach USD 3.15 Billion by 2030, growing at a CAGR of 16.3% from 2024 to 2030.</a:t>
            </a:r>
          </a:p>
          <a:p>
            <a:r>
              <a:rPr lang="en-US" b="1" dirty="0"/>
              <a:t>Costs</a:t>
            </a:r>
            <a:r>
              <a:rPr lang="en-US" dirty="0"/>
              <a:t>: inexpensive compared to some other AI based solutions</a:t>
            </a:r>
            <a:r>
              <a:rPr lang="en-US" b="1" dirty="0"/>
              <a:t>.</a:t>
            </a:r>
            <a:endParaRPr lang="en-US" dirty="0"/>
          </a:p>
          <a:p>
            <a:r>
              <a:rPr lang="en-US" b="1" dirty="0"/>
              <a:t>Usability: </a:t>
            </a:r>
            <a:r>
              <a:rPr lang="en-US" dirty="0"/>
              <a:t>customers want something easy to use that helps make their life easier </a:t>
            </a:r>
          </a:p>
        </p:txBody>
      </p:sp>
    </p:spTree>
    <p:extLst>
      <p:ext uri="{BB962C8B-B14F-4D97-AF65-F5344CB8AC3E}">
        <p14:creationId xmlns:p14="http://schemas.microsoft.com/office/powerpoint/2010/main" val="76255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914400" y="900741"/>
            <a:ext cx="4802372" cy="2788919"/>
          </a:xfrm>
        </p:spPr>
        <p:txBody>
          <a:bodyPr/>
          <a:lstStyle/>
          <a:p>
            <a:r>
              <a:rPr lang="en-US" dirty="0"/>
              <a:t>Product benefits</a:t>
            </a:r>
          </a:p>
        </p:txBody>
      </p:sp>
      <p:sp>
        <p:nvSpPr>
          <p:cNvPr id="10" name="Content Placeholder 9">
            <a:extLst>
              <a:ext uri="{FF2B5EF4-FFF2-40B4-BE49-F238E27FC236}">
                <a16:creationId xmlns:a16="http://schemas.microsoft.com/office/drawing/2014/main" id="{5F098455-F3AD-4CE1-6F83-28C95857EE25}"/>
              </a:ext>
            </a:extLst>
          </p:cNvPr>
          <p:cNvSpPr>
            <a:spLocks noGrp="1"/>
          </p:cNvSpPr>
          <p:nvPr>
            <p:ph sz="quarter" idx="11"/>
          </p:nvPr>
        </p:nvSpPr>
        <p:spPr>
          <a:xfrm>
            <a:off x="914400" y="3825239"/>
            <a:ext cx="4802735" cy="2072641"/>
          </a:xfrm>
        </p:spPr>
        <p:txBody>
          <a:bodyPr/>
          <a:lstStyle/>
          <a:p>
            <a:r>
              <a:rPr lang="en-US" noProof="1"/>
              <a:t>Ease of use and quick access</a:t>
            </a:r>
          </a:p>
        </p:txBody>
      </p:sp>
      <p:pic>
        <p:nvPicPr>
          <p:cNvPr id="15" name="Picture Placeholder 6" descr="A person holding a plant">
            <a:extLst>
              <a:ext uri="{FF2B5EF4-FFF2-40B4-BE49-F238E27FC236}">
                <a16:creationId xmlns:a16="http://schemas.microsoft.com/office/drawing/2014/main" id="{AAA2A7D6-6F43-AFA1-3A7C-846D13711255}"/>
              </a:ext>
            </a:extLst>
          </p:cNvPr>
          <p:cNvPicPr>
            <a:picLocks noGrp="1" noChangeAspect="1"/>
          </p:cNvPicPr>
          <p:nvPr>
            <p:ph type="pic" sz="quarter" idx="10"/>
          </p:nvPr>
        </p:nvPicPr>
        <p:blipFill rotWithShape="1">
          <a:blip r:embed="rId3"/>
          <a:srcRect l="12132" r="12132"/>
          <a:stretch/>
        </p:blipFill>
        <p:spPr>
          <a:xfrm>
            <a:off x="6478588" y="920750"/>
            <a:ext cx="5713412" cy="5029200"/>
          </a:xfrm>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8626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364034-5F15-4B68-638D-779A619AC022}"/>
              </a:ext>
            </a:extLst>
          </p:cNvPr>
          <p:cNvSpPr>
            <a:spLocks noGrp="1"/>
          </p:cNvSpPr>
          <p:nvPr>
            <p:ph type="title"/>
          </p:nvPr>
        </p:nvSpPr>
        <p:spPr>
          <a:xfrm>
            <a:off x="929640" y="485113"/>
            <a:ext cx="10515600" cy="1531525"/>
          </a:xfrm>
        </p:spPr>
        <p:txBody>
          <a:bodyPr/>
          <a:lstStyle/>
          <a:p>
            <a:r>
              <a:rPr lang="en-US" dirty="0"/>
              <a:t>Product overview </a:t>
            </a:r>
          </a:p>
        </p:txBody>
      </p:sp>
      <p:sp>
        <p:nvSpPr>
          <p:cNvPr id="4" name="Content Placeholder 3">
            <a:extLst>
              <a:ext uri="{FF2B5EF4-FFF2-40B4-BE49-F238E27FC236}">
                <a16:creationId xmlns:a16="http://schemas.microsoft.com/office/drawing/2014/main" id="{7E93159D-E72A-4C5B-E9D2-18BA09A87C77}"/>
              </a:ext>
            </a:extLst>
          </p:cNvPr>
          <p:cNvSpPr>
            <a:spLocks noGrp="1"/>
          </p:cNvSpPr>
          <p:nvPr>
            <p:ph sz="quarter" idx="10"/>
          </p:nvPr>
        </p:nvSpPr>
        <p:spPr>
          <a:xfrm>
            <a:off x="929641" y="2153285"/>
            <a:ext cx="3261359" cy="3500438"/>
          </a:xfrm>
        </p:spPr>
        <p:txBody>
          <a:bodyPr/>
          <a:lstStyle/>
          <a:p>
            <a:r>
              <a:rPr lang="en-US" dirty="0"/>
              <a:t>Easy access</a:t>
            </a:r>
          </a:p>
          <a:p>
            <a:r>
              <a:rPr lang="en-US" dirty="0"/>
              <a:t>Tested</a:t>
            </a:r>
          </a:p>
          <a:p>
            <a:r>
              <a:rPr lang="en-US" dirty="0"/>
              <a:t>Authentic</a:t>
            </a:r>
          </a:p>
        </p:txBody>
      </p:sp>
      <p:sp>
        <p:nvSpPr>
          <p:cNvPr id="5" name="Content Placeholder 4">
            <a:extLst>
              <a:ext uri="{FF2B5EF4-FFF2-40B4-BE49-F238E27FC236}">
                <a16:creationId xmlns:a16="http://schemas.microsoft.com/office/drawing/2014/main" id="{5351A4F1-ABAF-2D28-B31B-A6DC9942FA18}"/>
              </a:ext>
            </a:extLst>
          </p:cNvPr>
          <p:cNvSpPr>
            <a:spLocks noGrp="1"/>
          </p:cNvSpPr>
          <p:nvPr>
            <p:ph sz="quarter" idx="11"/>
          </p:nvPr>
        </p:nvSpPr>
        <p:spPr>
          <a:xfrm>
            <a:off x="4480560" y="2153285"/>
            <a:ext cx="6964680" cy="3500438"/>
          </a:xfrm>
        </p:spPr>
        <p:txBody>
          <a:bodyPr/>
          <a:lstStyle/>
          <a:p>
            <a:r>
              <a:rPr lang="en-US" dirty="0"/>
              <a:t>Our product being an app means it is easy to access its features</a:t>
            </a:r>
          </a:p>
          <a:p>
            <a:r>
              <a:rPr lang="en-US" dirty="0"/>
              <a:t>Conducted testing using various images</a:t>
            </a:r>
          </a:p>
          <a:p>
            <a:r>
              <a:rPr lang="en-US" dirty="0"/>
              <a:t>Designed with the information sourced from experts in the field </a:t>
            </a:r>
          </a:p>
        </p:txBody>
      </p:sp>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3007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1414-0B78-C12A-7391-EB08258074C2}"/>
              </a:ext>
            </a:extLst>
          </p:cNvPr>
          <p:cNvSpPr>
            <a:spLocks noGrp="1"/>
          </p:cNvSpPr>
          <p:nvPr>
            <p:ph type="title"/>
          </p:nvPr>
        </p:nvSpPr>
        <p:spPr/>
        <p:txBody>
          <a:bodyPr/>
          <a:lstStyle/>
          <a:p>
            <a:r>
              <a:rPr lang="en-US" dirty="0"/>
              <a:t>Difference between traditional rescaling and our AI enhanced upscaling</a:t>
            </a:r>
          </a:p>
        </p:txBody>
      </p:sp>
      <p:sp>
        <p:nvSpPr>
          <p:cNvPr id="4" name="Content Placeholder 3">
            <a:extLst>
              <a:ext uri="{FF2B5EF4-FFF2-40B4-BE49-F238E27FC236}">
                <a16:creationId xmlns:a16="http://schemas.microsoft.com/office/drawing/2014/main" id="{EACA303A-F84D-D936-4B94-5E9FC7586A81}"/>
              </a:ext>
            </a:extLst>
          </p:cNvPr>
          <p:cNvSpPr>
            <a:spLocks noGrp="1"/>
          </p:cNvSpPr>
          <p:nvPr>
            <p:ph sz="quarter" idx="11"/>
          </p:nvPr>
        </p:nvSpPr>
        <p:spPr/>
        <p:txBody>
          <a:bodyPr/>
          <a:lstStyle/>
          <a:p>
            <a:pPr marL="0" indent="0">
              <a:buNone/>
            </a:pPr>
            <a:r>
              <a:rPr lang="en-US" dirty="0"/>
              <a:t>Look towards the two images to the left. The image  on the left was traditionally rescaled while the image on the right was upscaled using AI.</a:t>
            </a:r>
          </a:p>
          <a:p>
            <a:pPr marL="0" indent="0">
              <a:buNone/>
            </a:pPr>
            <a:r>
              <a:rPr lang="en-US" dirty="0"/>
              <a:t>“What ‘s the difference?” one may ask,</a:t>
            </a:r>
          </a:p>
          <a:p>
            <a:pPr marL="0" indent="0">
              <a:buNone/>
            </a:pPr>
            <a:r>
              <a:rPr lang="en-US" dirty="0"/>
              <a:t>“They look the same” another may retort</a:t>
            </a:r>
          </a:p>
          <a:p>
            <a:pPr marL="0" indent="0">
              <a:buNone/>
            </a:pPr>
            <a:r>
              <a:rPr lang="en-US" dirty="0"/>
              <a:t>Both pictures have the same source but there are differences although more minute, consider the contrast in the pixels the first picture has a darker contrast as a result of  rescaling the pixels but the one on the right has a lighter  contrast, as a result of AI enhanced interpolation techniques, which preserved the tone of the pixels giving the image on the right, a lighter contrast</a:t>
            </a:r>
          </a:p>
        </p:txBody>
      </p:sp>
      <p:sp>
        <p:nvSpPr>
          <p:cNvPr id="5" name="Slide Number Placeholder 4">
            <a:extLst>
              <a:ext uri="{FF2B5EF4-FFF2-40B4-BE49-F238E27FC236}">
                <a16:creationId xmlns:a16="http://schemas.microsoft.com/office/drawing/2014/main" id="{0BC2A0DA-844D-4DBD-A5A1-A088012D6553}"/>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1026" name="Picture 2" descr="Kling 1.6 4K Upscaler - Pixelflow | Segmind">
            <a:extLst>
              <a:ext uri="{FF2B5EF4-FFF2-40B4-BE49-F238E27FC236}">
                <a16:creationId xmlns:a16="http://schemas.microsoft.com/office/drawing/2014/main" id="{C3344ACB-316E-0356-7312-C9C2386B166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30275" y="2272506"/>
            <a:ext cx="3260725" cy="326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5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C395C1-FC34-FD07-327E-7F55437AA28E}"/>
              </a:ext>
            </a:extLst>
          </p:cNvPr>
          <p:cNvSpPr>
            <a:spLocks noGrp="1"/>
          </p:cNvSpPr>
          <p:nvPr>
            <p:ph type="title"/>
          </p:nvPr>
        </p:nvSpPr>
        <p:spPr>
          <a:xfrm>
            <a:off x="929640" y="485114"/>
            <a:ext cx="10515600" cy="1166400"/>
          </a:xfrm>
        </p:spPr>
        <p:txBody>
          <a:bodyPr anchor="ctr">
            <a:normAutofit/>
          </a:bodyPr>
          <a:lstStyle/>
          <a:p>
            <a:r>
              <a:rPr lang="en-US" dirty="0"/>
              <a:t>Typical Problems with upscaling</a:t>
            </a:r>
          </a:p>
        </p:txBody>
      </p:sp>
      <p:sp>
        <p:nvSpPr>
          <p:cNvPr id="8" name="Content Placeholder 7">
            <a:extLst>
              <a:ext uri="{FF2B5EF4-FFF2-40B4-BE49-F238E27FC236}">
                <a16:creationId xmlns:a16="http://schemas.microsoft.com/office/drawing/2014/main" id="{EB08D541-48A2-D956-2109-8E2036A150D4}"/>
              </a:ext>
            </a:extLst>
          </p:cNvPr>
          <p:cNvSpPr>
            <a:spLocks noGrp="1"/>
          </p:cNvSpPr>
          <p:nvPr>
            <p:ph sz="quarter" idx="10"/>
          </p:nvPr>
        </p:nvSpPr>
        <p:spPr>
          <a:xfrm>
            <a:off x="929642" y="1530626"/>
            <a:ext cx="6925660" cy="4955751"/>
          </a:xfrm>
        </p:spPr>
        <p:txBody>
          <a:bodyPr>
            <a:normAutofit/>
          </a:bodyPr>
          <a:lstStyle/>
          <a:p>
            <a:r>
              <a:rPr lang="en-US" dirty="0"/>
              <a:t>More AI’s than you would think can’t upscale images properly take for example amazon-nova-canvas-v1:0. This AI model is an image-to-image AI model, it possess functionalities pertaining to image generation, image variation(enhancing an already existing image), image editing etc. Now with these features, most will conclude it should be suitable model for image upscaling but that couldn't  be far from the truth. Take these two images for instance, the one on the bottom is in fact the AI “upscaled” version of the image of the one on the right.</a:t>
            </a:r>
          </a:p>
          <a:p>
            <a:endParaRPr lang="en-US" dirty="0"/>
          </a:p>
          <a:p>
            <a:endParaRPr lang="en-US" dirty="0"/>
          </a:p>
          <a:p>
            <a:endParaRPr lang="en-US" dirty="0"/>
          </a:p>
        </p:txBody>
      </p:sp>
      <p:pic>
        <p:nvPicPr>
          <p:cNvPr id="10" name="Content Placeholder 9" descr="A person standing outside of a store&#10;&#10;AI-generated content may be incorrect.">
            <a:extLst>
              <a:ext uri="{FF2B5EF4-FFF2-40B4-BE49-F238E27FC236}">
                <a16:creationId xmlns:a16="http://schemas.microsoft.com/office/drawing/2014/main" id="{A7219DD6-F2A5-355B-3D2D-E75E8B09525D}"/>
              </a:ext>
            </a:extLst>
          </p:cNvPr>
          <p:cNvPicPr>
            <a:picLocks noGrp="1" noChangeAspect="1"/>
          </p:cNvPicPr>
          <p:nvPr>
            <p:ph sz="quarter" idx="11"/>
          </p:nvPr>
        </p:nvPicPr>
        <p:blipFill>
          <a:blip r:embed="rId2"/>
          <a:stretch>
            <a:fillRect/>
          </a:stretch>
        </p:blipFill>
        <p:spPr>
          <a:xfrm>
            <a:off x="8214678" y="1912575"/>
            <a:ext cx="3230562" cy="4312740"/>
          </a:xfrm>
        </p:spPr>
      </p:pic>
      <p:sp>
        <p:nvSpPr>
          <p:cNvPr id="5" name="Slide Number Placeholder 4">
            <a:extLst>
              <a:ext uri="{FF2B5EF4-FFF2-40B4-BE49-F238E27FC236}">
                <a16:creationId xmlns:a16="http://schemas.microsoft.com/office/drawing/2014/main" id="{7941C3F9-6F3B-8B67-AA1D-1B9C430D2C67}"/>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dirty="0"/>
          </a:p>
        </p:txBody>
      </p:sp>
      <p:pic>
        <p:nvPicPr>
          <p:cNvPr id="12" name="Picture 11" descr="A person holding a bucket of food&#10;&#10;AI-generated content may be incorrect.">
            <a:extLst>
              <a:ext uri="{FF2B5EF4-FFF2-40B4-BE49-F238E27FC236}">
                <a16:creationId xmlns:a16="http://schemas.microsoft.com/office/drawing/2014/main" id="{E3A929A1-B5DD-7B03-9740-25B3ED6546C0}"/>
              </a:ext>
            </a:extLst>
          </p:cNvPr>
          <p:cNvPicPr>
            <a:picLocks noChangeAspect="1"/>
          </p:cNvPicPr>
          <p:nvPr/>
        </p:nvPicPr>
        <p:blipFill>
          <a:blip r:embed="rId3"/>
          <a:stretch>
            <a:fillRect/>
          </a:stretch>
        </p:blipFill>
        <p:spPr>
          <a:xfrm>
            <a:off x="1113181" y="3607904"/>
            <a:ext cx="3190462" cy="2764982"/>
          </a:xfrm>
          <a:prstGeom prst="rect">
            <a:avLst/>
          </a:prstGeom>
        </p:spPr>
      </p:pic>
    </p:spTree>
    <p:extLst>
      <p:ext uri="{BB962C8B-B14F-4D97-AF65-F5344CB8AC3E}">
        <p14:creationId xmlns:p14="http://schemas.microsoft.com/office/powerpoint/2010/main" val="1502804667"/>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{2653645C-E5C6-489D-BC5A-24F46B164BEE}TFceab9897-d767-4b88-b01c-396399362f8b9c42cec1_win32-72ccf53ebda5</Template>
  <TotalTime>344</TotalTime>
  <Words>593</Words>
  <Application>Microsoft Office PowerPoint</Application>
  <PresentationFormat>Widescreen</PresentationFormat>
  <Paragraphs>70</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Bodoni MT</vt:lpstr>
      <vt:lpstr>Calibri</vt:lpstr>
      <vt:lpstr>Source Sans Pro Light</vt:lpstr>
      <vt:lpstr>Custom</vt:lpstr>
      <vt:lpstr>Pitch deck</vt:lpstr>
      <vt:lpstr>About us </vt:lpstr>
      <vt:lpstr>Problem</vt:lpstr>
      <vt:lpstr>Product overview</vt:lpstr>
      <vt:lpstr>Problem solving</vt:lpstr>
      <vt:lpstr>Product benefits</vt:lpstr>
      <vt:lpstr>Product overview </vt:lpstr>
      <vt:lpstr>Difference between traditional rescaling and our AI enhanced upscaling</vt:lpstr>
      <vt:lpstr>Typical Problems with upscaling</vt:lpstr>
      <vt:lpstr>Growth strategy</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Agbonifo</dc:creator>
  <cp:lastModifiedBy>Anthony Agbonifo</cp:lastModifiedBy>
  <cp:revision>1</cp:revision>
  <dcterms:created xsi:type="dcterms:W3CDTF">2025-10-25T01:06:02Z</dcterms:created>
  <dcterms:modified xsi:type="dcterms:W3CDTF">2025-10-25T06:50:41Z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